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263" r:id="rId5"/>
    <p:sldId id="271" r:id="rId6"/>
    <p:sldId id="273" r:id="rId7"/>
    <p:sldId id="257" r:id="rId8"/>
    <p:sldId id="280" r:id="rId9"/>
    <p:sldId id="258" r:id="rId10"/>
    <p:sldId id="264" r:id="rId11"/>
    <p:sldId id="259" r:id="rId12"/>
    <p:sldId id="274" r:id="rId13"/>
    <p:sldId id="272" r:id="rId14"/>
    <p:sldId id="261" r:id="rId15"/>
    <p:sldId id="262" r:id="rId16"/>
    <p:sldId id="260" r:id="rId17"/>
    <p:sldId id="265" r:id="rId18"/>
    <p:sldId id="266" r:id="rId19"/>
    <p:sldId id="275" r:id="rId20"/>
    <p:sldId id="267" r:id="rId21"/>
    <p:sldId id="269" r:id="rId22"/>
    <p:sldId id="270" r:id="rId23"/>
    <p:sldId id="276" r:id="rId24"/>
    <p:sldId id="268" r:id="rId25"/>
    <p:sldId id="281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3115C-197F-4683-B885-435861E8504F}" v="5" dt="2021-04-21T11:48:18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5956" autoAdjust="0"/>
  </p:normalViewPr>
  <p:slideViewPr>
    <p:cSldViewPr>
      <p:cViewPr>
        <p:scale>
          <a:sx n="110" d="100"/>
          <a:sy n="110" d="100"/>
        </p:scale>
        <p:origin x="-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8BF13-1C37-4CB0-8F83-8FA71A5999BE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1A30A-3790-456B-9E0D-A7237708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04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1A30A-3790-456B-9E0D-A72377089AA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19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3A99-AD4F-405E-8790-F40DC77AB954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867-AB53-4272-AA78-07857B30F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66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3A99-AD4F-405E-8790-F40DC77AB954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867-AB53-4272-AA78-07857B30F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30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3A99-AD4F-405E-8790-F40DC77AB954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867-AB53-4272-AA78-07857B30F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07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59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2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66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01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4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11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9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3A99-AD4F-405E-8790-F40DC77AB954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867-AB53-4272-AA78-07857B30F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19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2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99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14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47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81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19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00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32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7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2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3A99-AD4F-405E-8790-F40DC77AB954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867-AB53-4272-AA78-07857B30F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27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05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58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15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5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3A99-AD4F-405E-8790-F40DC77AB954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867-AB53-4272-AA78-07857B30F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3A99-AD4F-405E-8790-F40DC77AB954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867-AB53-4272-AA78-07857B30F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4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3A99-AD4F-405E-8790-F40DC77AB954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867-AB53-4272-AA78-07857B30F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7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3A99-AD4F-405E-8790-F40DC77AB954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867-AB53-4272-AA78-07857B30F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9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3A99-AD4F-405E-8790-F40DC77AB954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867-AB53-4272-AA78-07857B30F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6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3A99-AD4F-405E-8790-F40DC77AB954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8867-AB53-4272-AA78-07857B30F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7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E3A99-AD4F-405E-8790-F40DC77AB954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38867-AB53-4272-AA78-07857B30F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1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8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FA04D-8CA9-498A-BC34-E85CFDB0B0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18/08/2021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A43F-A612-491F-BD59-F857139D3E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5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548680"/>
            <a:ext cx="10025276" cy="1098914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What is fraud</a:t>
            </a:r>
            <a:r>
              <a:rPr lang="en-GB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  <a:r>
              <a:rPr lang="en-GB" sz="4000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050" name="Picture 2" descr="Contact Trace S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28" y="1761768"/>
            <a:ext cx="4346848" cy="434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5454"/>
            <a:ext cx="3081908" cy="338100"/>
          </a:xfrm>
          <a:prstGeom prst="rect">
            <a:avLst/>
          </a:prstGeom>
        </p:spPr>
      </p:pic>
      <p:pic>
        <p:nvPicPr>
          <p:cNvPr id="7" name="Picture 6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52320" y="6237312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18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7808C2-B5F8-4A93-8A7F-03CC1F42D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1825624"/>
            <a:ext cx="4735438" cy="4555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The email or text might be trying to sell you something, ask you to pay for something or be offering compensation for an “accident” that you haven’t had. </a:t>
            </a:r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Do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latin typeface="Century Gothic" panose="020B0502020202020204" pitchFamily="34" charset="0"/>
              </a:rPr>
              <a:t>not</a:t>
            </a:r>
            <a:r>
              <a:rPr lang="en-GB" sz="2400" dirty="0">
                <a:latin typeface="Century Gothic" panose="020B0502020202020204" pitchFamily="34" charset="0"/>
              </a:rPr>
              <a:t> click on any links you see in any of these emails!</a:t>
            </a:r>
          </a:p>
          <a:p>
            <a:pPr marL="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Do not </a:t>
            </a:r>
            <a:r>
              <a:rPr lang="en-GB" sz="2400" dirty="0">
                <a:latin typeface="Century Gothic" panose="020B0502020202020204" pitchFamily="34" charset="0"/>
              </a:rPr>
              <a:t>pay any money to these organisations!</a:t>
            </a:r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E3292CF-14B1-4F71-B697-5242C0B4A5EC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7039694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entury Gothic" panose="020B0502020202020204" pitchFamily="34" charset="0"/>
              </a:rPr>
              <a:t>How to look out for scam emails, texts and phone calls</a:t>
            </a:r>
            <a:endParaRPr lang="en-GB" sz="3000" dirty="0"/>
          </a:p>
        </p:txBody>
      </p:sp>
      <p:pic>
        <p:nvPicPr>
          <p:cNvPr id="6146" name="Picture 2" descr="Contact Trace Sc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ouse 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6" y="4436923"/>
            <a:ext cx="1422276" cy="142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ross 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45122"/>
            <a:ext cx="1205880" cy="12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3105"/>
            <a:ext cx="30781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14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19" y="2204864"/>
            <a:ext cx="4629497" cy="4248472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Century Gothic" panose="020B0502020202020204" pitchFamily="34" charset="0"/>
              </a:rPr>
              <a:t>The company might say that if you don’t pay the amount asked for, you will be arrested or </a:t>
            </a:r>
            <a:r>
              <a:rPr lang="en-GB" dirty="0" smtClean="0">
                <a:latin typeface="Century Gothic" panose="020B0502020202020204" pitchFamily="34" charset="0"/>
              </a:rPr>
              <a:t>fined</a:t>
            </a:r>
            <a:endParaRPr lang="en-GB" dirty="0">
              <a:latin typeface="Century Gothic" panose="020B0502020202020204" pitchFamily="34" charset="0"/>
            </a:endParaRPr>
          </a:p>
          <a:p>
            <a:pPr algn="l"/>
            <a:endParaRPr lang="en-GB" dirty="0">
              <a:latin typeface="Century Gothic" panose="020B0502020202020204" pitchFamily="34" charset="0"/>
            </a:endParaRPr>
          </a:p>
          <a:p>
            <a:pPr algn="l"/>
            <a:r>
              <a:rPr lang="en-GB" dirty="0">
                <a:latin typeface="Century Gothic" panose="020B0502020202020204" pitchFamily="34" charset="0"/>
              </a:rPr>
              <a:t>Try not to worry about </a:t>
            </a:r>
            <a:r>
              <a:rPr lang="en-GB" dirty="0" smtClean="0">
                <a:latin typeface="Century Gothic" panose="020B0502020202020204" pitchFamily="34" charset="0"/>
              </a:rPr>
              <a:t>this, </a:t>
            </a:r>
            <a:r>
              <a:rPr lang="en-GB" dirty="0">
                <a:latin typeface="Century Gothic" panose="020B0502020202020204" pitchFamily="34" charset="0"/>
              </a:rPr>
              <a:t>because banks, the Police, HMRC or other companies would never ask you for any personal </a:t>
            </a:r>
            <a:r>
              <a:rPr lang="en-GB" dirty="0" smtClean="0">
                <a:latin typeface="Century Gothic" panose="020B0502020202020204" pitchFamily="34" charset="0"/>
              </a:rPr>
              <a:t>details</a:t>
            </a:r>
            <a:endParaRPr lang="en-GB" dirty="0">
              <a:latin typeface="Century Gothic" panose="020B05020202020202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D124A864-3FF3-4E79-ACEE-CC509CA02556}"/>
              </a:ext>
            </a:extLst>
          </p:cNvPr>
          <p:cNvSpPr txBox="1">
            <a:spLocks/>
          </p:cNvSpPr>
          <p:nvPr/>
        </p:nvSpPr>
        <p:spPr>
          <a:xfrm>
            <a:off x="1475656" y="332656"/>
            <a:ext cx="703969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Century Gothic" panose="020B0502020202020204" pitchFamily="34" charset="0"/>
              </a:rPr>
              <a:t>How to look out for scam emails, texts and phone calls</a:t>
            </a:r>
            <a:endParaRPr lang="en-GB" sz="2800" dirty="0"/>
          </a:p>
        </p:txBody>
      </p:sp>
      <p:pic>
        <p:nvPicPr>
          <p:cNvPr id="7170" name="Picture 2" descr="Arrested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4086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rm Fill 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4177"/>
            <a:ext cx="3081908" cy="338100"/>
          </a:xfrm>
          <a:prstGeom prst="rect">
            <a:avLst/>
          </a:prstGeom>
        </p:spPr>
      </p:pic>
      <p:pic>
        <p:nvPicPr>
          <p:cNvPr id="8" name="Picture 7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02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Marshall’s 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7975798" cy="4764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I put my laptop for sale on </a:t>
            </a:r>
            <a:r>
              <a:rPr lang="en-GB" sz="1400" dirty="0" err="1">
                <a:latin typeface="Century Gothic" panose="020B0502020202020204" pitchFamily="34" charset="0"/>
              </a:rPr>
              <a:t>Ebay</a:t>
            </a:r>
            <a:r>
              <a:rPr lang="en-GB" sz="1400" dirty="0">
                <a:latin typeface="Century Gothic" panose="020B0502020202020204" pitchFamily="34" charset="0"/>
              </a:rPr>
              <a:t> this is an auction site where you can sell new and used items for sale. A couple of days later this man contacted me and told he would buy the laptop for £800 and pay for delivery. </a:t>
            </a: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I felt really pleased that I had sold the laptop so quickly and a few hours later I took my laptop down to the post office and sent it off. When I got back I had an email from PayPal telling me that I had to put £500 into my </a:t>
            </a:r>
            <a:r>
              <a:rPr lang="en-GB" sz="1400" dirty="0" err="1">
                <a:latin typeface="Century Gothic" panose="020B0502020202020204" pitchFamily="34" charset="0"/>
              </a:rPr>
              <a:t>Paypal</a:t>
            </a:r>
            <a:r>
              <a:rPr lang="en-GB" sz="1400" dirty="0">
                <a:latin typeface="Century Gothic" panose="020B0502020202020204" pitchFamily="34" charset="0"/>
              </a:rPr>
              <a:t> account so that the person buying the laptop from me would upgrade my account on PayPal to a business account. </a:t>
            </a: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I did a bank transfer of £500 to the bank account and I received an email saying the money would take 24hrs to clear. </a:t>
            </a: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Two days later the buyer sent me a message on </a:t>
            </a:r>
            <a:r>
              <a:rPr lang="en-GB" sz="1400" dirty="0" err="1">
                <a:latin typeface="Century Gothic" panose="020B0502020202020204" pitchFamily="34" charset="0"/>
              </a:rPr>
              <a:t>Ebay</a:t>
            </a:r>
            <a:r>
              <a:rPr lang="en-GB" sz="1400" dirty="0">
                <a:latin typeface="Century Gothic" panose="020B0502020202020204" pitchFamily="34" charset="0"/>
              </a:rPr>
              <a:t> saying his grandson had accidently put another £1000 into my account again meaning £2080 was in my PayPal account. The buyer became quite threatening towards me and said If I didn’t transfer him the money and this didn’t clear by a certain time I would be responsible for his death.  </a:t>
            </a: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I noticed this was a scam because the bank details to transfer the money again the payment details were different. So I rang PayPal and they told me that I had no transactions pending, I realised it was a scam. </a:t>
            </a: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I had to contact the courier to see whether the laptop had been delivered to address however, it had a failed to get delivered. I was able to get the laptop returned to me but lost £500. </a:t>
            </a: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I contacted Lloyd’s fraud department they told they are unable to offer a refund. </a:t>
            </a: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I have learnt that there are lots of different ways you can be scammed, and that you shouldn’t trust what everyone is saying is the truth.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640"/>
            <a:ext cx="3081908" cy="338100"/>
          </a:xfrm>
          <a:prstGeom prst="rect">
            <a:avLst/>
          </a:prstGeom>
        </p:spPr>
      </p:pic>
      <p:pic>
        <p:nvPicPr>
          <p:cNvPr id="6" name="Picture 5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96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Jodie’s 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latin typeface="Century Gothic" panose="020B0502020202020204" pitchFamily="34" charset="0"/>
              </a:rPr>
              <a:t>I had a phone contract with O2 and I was about to leave them to go to another provider. I received an email from O2 telling me that I was entitled to some money back just over £300. The email looked real it had the 02 logo on and it also had someone’s name on it. I talked about this with my colleagues and they too thought that the email looked real, it wasn’t asking for any bank details </a:t>
            </a:r>
            <a:r>
              <a:rPr lang="en-GB" sz="2600" dirty="0" smtClean="0">
                <a:latin typeface="Century Gothic" panose="020B0502020202020204" pitchFamily="34" charset="0"/>
              </a:rPr>
              <a:t>etc. </a:t>
            </a:r>
            <a:r>
              <a:rPr lang="en-GB" sz="2600" dirty="0">
                <a:latin typeface="Century Gothic" panose="020B0502020202020204" pitchFamily="34" charset="0"/>
              </a:rPr>
              <a:t>and there was no link.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latin typeface="Century Gothic" panose="020B0502020202020204" pitchFamily="34" charset="0"/>
              </a:rPr>
              <a:t>With the help of my colleagues I phoned 02 and told them the person’s name and they told me that person didn’t work for 02. They reported the email to their fraud team. The person who I spoke to told me that they would only contact me about a refund by writing to me and asking me to contact them.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latin typeface="Century Gothic" panose="020B0502020202020204" pitchFamily="34" charset="0"/>
              </a:rPr>
              <a:t>I was entitled to a refund and I got over £300 back but the email was fraudulent. From this scam I learnt that you really have to read things correctly and double check details, I was so close to being involved in a scam.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4177"/>
            <a:ext cx="3081908" cy="338100"/>
          </a:xfrm>
          <a:prstGeom prst="rect">
            <a:avLst/>
          </a:prstGeom>
        </p:spPr>
      </p:pic>
      <p:pic>
        <p:nvPicPr>
          <p:cNvPr id="6" name="Picture 5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26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039694" cy="99799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How to keep your personal information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safe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6546" y="1825625"/>
            <a:ext cx="4758804" cy="4667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Watch out for things you do not recognise on your bank account. For e.g. someone taking £10.00 first time, then £25, then £50… 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You should regularly check your bank statements or online banking for things that you did not buy and for charges that you don’t know about. 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cdn.shopify.com/s/files/1/0606/1553/products/Bank-Statement_large.png?v=1565959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28" y="1628800"/>
            <a:ext cx="2156004" cy="22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shopify.com/s/files/1/0606/1553/products/Jessica_File4_large.png?v=1417853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07" y="4077072"/>
            <a:ext cx="1905909" cy="19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6864"/>
            <a:ext cx="3081908" cy="338100"/>
          </a:xfrm>
          <a:prstGeom prst="rect">
            <a:avLst/>
          </a:prstGeom>
        </p:spPr>
      </p:pic>
      <p:pic>
        <p:nvPicPr>
          <p:cNvPr id="8" name="Picture 7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68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8956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</a:rPr>
              <a:t>How to keep your personal information</a:t>
            </a:r>
            <a:br>
              <a:rPr lang="en-US" sz="3000" b="1" dirty="0">
                <a:latin typeface="Century Gothic" panose="020B0502020202020204" pitchFamily="34" charset="0"/>
              </a:rPr>
            </a:br>
            <a:r>
              <a:rPr lang="en-US" sz="3000" b="1" dirty="0">
                <a:latin typeface="Century Gothic" panose="020B0502020202020204" pitchFamily="34" charset="0"/>
              </a:rPr>
              <a:t>safe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261443"/>
            <a:ext cx="47588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If you have ordered goods but not received them, this could be a sign that it’s been sent to </a:t>
            </a:r>
            <a:r>
              <a:rPr lang="en-US" sz="2400" dirty="0" smtClean="0">
                <a:latin typeface="Century Gothic" panose="020B0502020202020204" pitchFamily="34" charset="0"/>
              </a:rPr>
              <a:t>someone pretending to be you. Called a fraudster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This is someone who might try to steal your identity, take your money or </a:t>
            </a:r>
            <a:r>
              <a:rPr lang="en-US" sz="2400" dirty="0" smtClean="0">
                <a:latin typeface="Century Gothic" panose="020B0502020202020204" pitchFamily="34" charset="0"/>
              </a:rPr>
              <a:t>goods 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s://cdn.shopify.com/s/files/1/0606/1553/products/Present_Gift_large.png?v=14178574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1146537" cy="16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shopify.com/s/files/1/0606/1553/products/Parcel_weigh_large.png?v=14178522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.shopify.com/s/files/1/0606/1553/products/Cross-No_large.png?v=15659594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77" y="4437112"/>
            <a:ext cx="1046912" cy="10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.shopify.com/s/files/1/0606/1553/products/Confused1_large.png?v=141785249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52046"/>
            <a:ext cx="1644166" cy="16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70104"/>
            <a:ext cx="3078163" cy="28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600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764704"/>
            <a:ext cx="6878588" cy="893515"/>
          </a:xfrm>
        </p:spPr>
        <p:txBody>
          <a:bodyPr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latin typeface="Century Gothic" panose="020B0502020202020204" pitchFamily="34" charset="0"/>
              </a:rPr>
              <a:t>Remember, Scam messages can be very hard to spot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705" y="1840314"/>
            <a:ext cx="5526491" cy="43891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  Be careful of unwanted messages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You can make yourself safer and more aware of crime by being wary of unwanted emails, calls and texts.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These emails, calls or texts might ask you for information about your passwords, logins or other security details. Ignore them and delete them!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ontact Trace Sc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ssw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5362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72" y="96594"/>
            <a:ext cx="3081908" cy="338100"/>
          </a:xfrm>
          <a:prstGeom prst="rect">
            <a:avLst/>
          </a:prstGeom>
        </p:spPr>
      </p:pic>
      <p:pic>
        <p:nvPicPr>
          <p:cNvPr id="8" name="Picture 7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104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E3E92C-289F-4AC3-AACC-6B95C306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1772816"/>
            <a:ext cx="4663430" cy="459117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Make sure you update the software on your devices </a:t>
            </a:r>
            <a:r>
              <a:rPr lang="en-US" sz="2400" dirty="0" smtClean="0">
                <a:latin typeface="Century Gothic" panose="020B0502020202020204" pitchFamily="34" charset="0"/>
              </a:rPr>
              <a:t>regularly</a:t>
            </a:r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Always be careful when using public Wi-Fi. You can use it for general browsing, but never use it for shopping or </a:t>
            </a:r>
            <a:r>
              <a:rPr lang="en-US" sz="2400" dirty="0" smtClean="0">
                <a:latin typeface="Century Gothic" panose="020B0502020202020204" pitchFamily="34" charset="0"/>
              </a:rPr>
              <a:t>banking</a:t>
            </a:r>
            <a:endParaRPr lang="en-US" sz="2400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FEC7443-0D49-4444-957A-6F763C31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latin typeface="Century Gothic" panose="020B0502020202020204" pitchFamily="34" charset="0"/>
              </a:rPr>
              <a:t>Remember to update your software!</a:t>
            </a:r>
          </a:p>
        </p:txBody>
      </p:sp>
      <p:pic>
        <p:nvPicPr>
          <p:cNvPr id="2050" name="Picture 2" descr="James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hop Online F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2" y="3871312"/>
            <a:ext cx="2484276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3606"/>
            <a:ext cx="3081908" cy="338100"/>
          </a:xfrm>
          <a:prstGeom prst="rect">
            <a:avLst/>
          </a:prstGeom>
        </p:spPr>
      </p:pic>
      <p:pic>
        <p:nvPicPr>
          <p:cNvPr id="8" name="Picture 7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91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607646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Remember here are a few key steps you can take to prevent identity theft online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787858"/>
            <a:ext cx="5167486" cy="4389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Protect your computer and smartphone with strong, up-to-date security software. 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Use strong passwords</a:t>
            </a:r>
            <a:r>
              <a:rPr lang="en-US" sz="2400" dirty="0" smtClean="0">
                <a:latin typeface="Century Gothic" panose="020B0502020202020204" pitchFamily="34" charset="0"/>
              </a:rPr>
              <a:t>. 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Only use websites you can trust when buying things online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Stay alert.</a:t>
            </a:r>
          </a:p>
          <a:p>
            <a:endParaRPr lang="en-GB" dirty="0"/>
          </a:p>
        </p:txBody>
      </p:sp>
      <p:pic>
        <p:nvPicPr>
          <p:cNvPr id="4" name="Picture 4" descr="Pass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8" y="155679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yes ears 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4" y="3789040"/>
            <a:ext cx="2678008" cy="26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4177"/>
            <a:ext cx="3081908" cy="338100"/>
          </a:xfrm>
          <a:prstGeom prst="rect">
            <a:avLst/>
          </a:prstGeom>
        </p:spPr>
      </p:pic>
      <p:pic>
        <p:nvPicPr>
          <p:cNvPr id="8" name="Picture 7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3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65126"/>
            <a:ext cx="6895678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latin typeface="Century Gothic" panose="020B0502020202020204" pitchFamily="34" charset="0"/>
              </a:rPr>
              <a:t>If we buy something on the internet, how do we pay for it safely</a:t>
            </a:r>
            <a:r>
              <a:rPr lang="en-US" sz="2400" b="1" dirty="0">
                <a:latin typeface="Century Gothic" panose="020B0502020202020204" pitchFamily="34" charset="0"/>
              </a:rPr>
              <a:t>?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323" y="2071285"/>
            <a:ext cx="5680027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Only use online </a:t>
            </a:r>
            <a:r>
              <a:rPr lang="en-GB" sz="2400" dirty="0" smtClean="0">
                <a:latin typeface="Century Gothic" panose="020B0502020202020204" pitchFamily="34" charset="0"/>
              </a:rPr>
              <a:t>retailers (shops)you </a:t>
            </a:r>
            <a:r>
              <a:rPr lang="en-GB" sz="2400" dirty="0">
                <a:latin typeface="Century Gothic" panose="020B0502020202020204" pitchFamily="34" charset="0"/>
              </a:rPr>
              <a:t>know and can trust 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Only use websites that start with https:// and show a padlock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Always use </a:t>
            </a:r>
            <a:r>
              <a:rPr lang="en-GB" sz="2400" dirty="0" smtClean="0">
                <a:latin typeface="Century Gothic" panose="020B0502020202020204" pitchFamily="34" charset="0"/>
              </a:rPr>
              <a:t>internet </a:t>
            </a:r>
            <a:r>
              <a:rPr lang="en-GB" sz="2400" dirty="0">
                <a:latin typeface="Century Gothic" panose="020B0502020202020204" pitchFamily="34" charset="0"/>
              </a:rPr>
              <a:t>security, making sure secure web browsing is turned on. </a:t>
            </a:r>
            <a:r>
              <a:rPr lang="en-GB" sz="2400" dirty="0" smtClean="0">
                <a:latin typeface="Century Gothic" panose="020B0502020202020204" pitchFamily="34" charset="0"/>
              </a:rPr>
              <a:t>If you don’t know how to do this ask someone you trust to help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4" descr="Shop Online F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4" y="1916832"/>
            <a:ext cx="2124236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assw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2" y="401589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114"/>
            <a:ext cx="3081908" cy="338100"/>
          </a:xfrm>
          <a:prstGeom prst="rect">
            <a:avLst/>
          </a:prstGeom>
        </p:spPr>
      </p:pic>
      <p:pic>
        <p:nvPicPr>
          <p:cNvPr id="8" name="Picture 7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50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61848"/>
            <a:ext cx="8229600" cy="1269462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What is fraud?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772816"/>
            <a:ext cx="4917232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Let’s </a:t>
            </a:r>
            <a:r>
              <a:rPr lang="en-GB" sz="2400" dirty="0">
                <a:latin typeface="Century Gothic" panose="020B0502020202020204" pitchFamily="34" charset="0"/>
              </a:rPr>
              <a:t>spend a few minutes thinking about what fraud is and what it might mean to you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026" name="Picture 2" descr="Job Thin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398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4394"/>
            <a:ext cx="3081908" cy="338100"/>
          </a:xfrm>
          <a:prstGeom prst="rect">
            <a:avLst/>
          </a:prstGeom>
        </p:spPr>
      </p:pic>
      <p:pic>
        <p:nvPicPr>
          <p:cNvPr id="7" name="Picture 6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43770" y="6309320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593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Buying on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825625"/>
            <a:ext cx="5167486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Make sure you don’t save your payment details on the website – unless it’s one you know you can trust. 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Lots of websites like to have your details saved for future shopping purchases. 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Pass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8" y="170080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0221"/>
            <a:ext cx="3081908" cy="338100"/>
          </a:xfrm>
          <a:prstGeom prst="rect">
            <a:avLst/>
          </a:prstGeom>
        </p:spPr>
      </p:pic>
      <p:pic>
        <p:nvPicPr>
          <p:cNvPr id="8" name="Picture 7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72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95455F-B86B-4687-9519-68802F9E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2132856"/>
            <a:ext cx="5023470" cy="4360018"/>
          </a:xfrm>
        </p:spPr>
        <p:txBody>
          <a:bodyPr/>
          <a:lstStyle/>
          <a:p>
            <a:r>
              <a:rPr lang="en-GB" sz="2400" dirty="0">
                <a:latin typeface="Century Gothic" panose="020B0502020202020204" pitchFamily="34" charset="0"/>
              </a:rPr>
              <a:t>If you are signing up to a subscription</a:t>
            </a:r>
            <a:r>
              <a:rPr lang="en-GB" sz="2400" dirty="0" smtClean="0">
                <a:latin typeface="Century Gothic" panose="020B0502020202020204" pitchFamily="34" charset="0"/>
              </a:rPr>
              <a:t>,(let’s talk about this) </a:t>
            </a:r>
            <a:r>
              <a:rPr lang="en-GB" sz="2400" dirty="0">
                <a:latin typeface="Century Gothic" panose="020B0502020202020204" pitchFamily="34" charset="0"/>
              </a:rPr>
              <a:t>make sure you understand </a:t>
            </a:r>
            <a:r>
              <a:rPr lang="en-GB" sz="2400" dirty="0" smtClean="0">
                <a:latin typeface="Century Gothic" panose="020B0502020202020204" pitchFamily="34" charset="0"/>
              </a:rPr>
              <a:t>the rules, these are called </a:t>
            </a:r>
            <a:r>
              <a:rPr lang="en-GB" sz="2400" dirty="0">
                <a:latin typeface="Century Gothic" panose="020B0502020202020204" pitchFamily="34" charset="0"/>
              </a:rPr>
              <a:t>terms and conditions of the contract</a:t>
            </a:r>
            <a:r>
              <a:rPr lang="en-GB" sz="24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2400" dirty="0">
                <a:latin typeface="Century Gothic" panose="020B0502020202020204" pitchFamily="34" charset="0"/>
              </a:rPr>
              <a:t>You may not be able to end the contract when you want to.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2EC6840-30AB-4B59-931C-F02EB696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Buying on the internet</a:t>
            </a:r>
          </a:p>
        </p:txBody>
      </p:sp>
      <p:pic>
        <p:nvPicPr>
          <p:cNvPr id="5" name="Picture 4" descr="Pass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8" y="386104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mputer Log 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80" y="1628800"/>
            <a:ext cx="2337320" cy="233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9173"/>
            <a:ext cx="3081908" cy="338100"/>
          </a:xfrm>
          <a:prstGeom prst="rect">
            <a:avLst/>
          </a:prstGeom>
        </p:spPr>
      </p:pic>
      <p:pic>
        <p:nvPicPr>
          <p:cNvPr id="8" name="Picture 7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67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662564" cy="1152128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latin typeface="Century Gothic" panose="020B0502020202020204" pitchFamily="34" charset="0"/>
              </a:rPr>
              <a:t>Here is a useful checklist for stopping fraud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628800"/>
            <a:ext cx="4447407" cy="5012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Report fraudsters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If you have information about </a:t>
            </a:r>
            <a:r>
              <a:rPr lang="en-US" sz="2400" dirty="0" smtClean="0">
                <a:latin typeface="Century Gothic" panose="020B0502020202020204" pitchFamily="34" charset="0"/>
              </a:rPr>
              <a:t>anyone pretending to be you. Tell the police or an independent </a:t>
            </a:r>
            <a:r>
              <a:rPr lang="en-US" sz="2400" dirty="0">
                <a:latin typeface="Century Gothic" panose="020B0502020202020204" pitchFamily="34" charset="0"/>
              </a:rPr>
              <a:t>charity </a:t>
            </a:r>
            <a:r>
              <a:rPr lang="en-US" sz="2400" dirty="0" smtClean="0">
                <a:latin typeface="Century Gothic" panose="020B0502020202020204" pitchFamily="34" charset="0"/>
              </a:rPr>
              <a:t>like ‘Crimestoppers’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Get </a:t>
            </a:r>
            <a:r>
              <a:rPr lang="en-US" sz="2400" dirty="0">
                <a:latin typeface="Century Gothic" panose="020B0502020202020204" pitchFamily="34" charset="0"/>
              </a:rPr>
              <a:t>victim support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If you have been a victim of fraud, you can contact Victim Support for free, private advice and support. 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2" descr="Contact Trace Sc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80" y="1484784"/>
            <a:ext cx="2265540" cy="226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ell police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80" y="400506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114"/>
            <a:ext cx="3081908" cy="338100"/>
          </a:xfrm>
          <a:prstGeom prst="rect">
            <a:avLst/>
          </a:prstGeom>
        </p:spPr>
      </p:pic>
      <p:pic>
        <p:nvPicPr>
          <p:cNvPr id="9" name="Picture 8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493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463630" cy="997993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Protective Registration Service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788024" y="2132856"/>
            <a:ext cx="37444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If </a:t>
            </a:r>
            <a:r>
              <a:rPr lang="en-US" sz="2400" dirty="0">
                <a:latin typeface="Century Gothic" panose="020B0502020202020204" pitchFamily="34" charset="0"/>
              </a:rPr>
              <a:t>you are at risk or a victim of identity fraud you might want to use a Protective Registration service to try to prevent fraud taking place in your </a:t>
            </a:r>
            <a:r>
              <a:rPr lang="en-US" sz="2400" dirty="0" smtClean="0">
                <a:latin typeface="Century Gothic" panose="020B0502020202020204" pitchFamily="34" charset="0"/>
              </a:rPr>
              <a:t>name. </a:t>
            </a:r>
            <a:r>
              <a:rPr lang="en-US" sz="2400" dirty="0">
                <a:latin typeface="Century Gothic" panose="020B0502020202020204" pitchFamily="34" charset="0"/>
              </a:rPr>
              <a:t>B</a:t>
            </a:r>
            <a:r>
              <a:rPr lang="en-US" sz="2400" dirty="0" smtClean="0">
                <a:latin typeface="Century Gothic" panose="020B0502020202020204" pitchFamily="34" charset="0"/>
              </a:rPr>
              <a:t>ut </a:t>
            </a:r>
            <a:r>
              <a:rPr lang="en-US" sz="2400" dirty="0">
                <a:latin typeface="Century Gothic" panose="020B0502020202020204" pitchFamily="34" charset="0"/>
              </a:rPr>
              <a:t>you may have to pay for this.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2" descr="Identity c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20" y="2420888"/>
            <a:ext cx="3277088" cy="32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114"/>
            <a:ext cx="3081908" cy="338100"/>
          </a:xfrm>
          <a:prstGeom prst="rect">
            <a:avLst/>
          </a:prstGeom>
        </p:spPr>
      </p:pic>
      <p:pic>
        <p:nvPicPr>
          <p:cNvPr id="9" name="Picture 8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715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169F5-A1D1-4DDB-A1A9-6731CCE9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0688"/>
            <a:ext cx="7886700" cy="1070001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What’s this mail?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8BA6F0-345E-49B4-B33B-B874A61C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1628800"/>
            <a:ext cx="5184576" cy="51125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Be suspicious of any unwanted emails, even if you think they are from a company you know. 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Don’t open the attachments or click on links in unwanted emails, and never tell anyone any personal or financial (money) details.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If you receive any mail that seems suspicious or says you have an account with the sender when you don’t, ignore it. </a:t>
            </a:r>
          </a:p>
          <a:p>
            <a:endParaRPr lang="en-US" sz="2400" dirty="0" smtClean="0">
              <a:latin typeface="Century Gothic" panose="020B0502020202020204" pitchFamily="34" charset="0"/>
            </a:endParaRPr>
          </a:p>
          <a:p>
            <a:endParaRPr lang="en-GB" sz="2400" dirty="0"/>
          </a:p>
        </p:txBody>
      </p:sp>
      <p:pic>
        <p:nvPicPr>
          <p:cNvPr id="8194" name="Picture 2" descr="E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Website 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114"/>
            <a:ext cx="3081908" cy="338100"/>
          </a:xfrm>
          <a:prstGeom prst="rect">
            <a:avLst/>
          </a:prstGeom>
        </p:spPr>
      </p:pic>
      <p:pic>
        <p:nvPicPr>
          <p:cNvPr id="9" name="Picture 8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309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39F26-61BD-4A79-80ED-109E3701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764704"/>
            <a:ext cx="6967686" cy="925985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Where do you report suspicious mail?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B862F3-6F50-4B20-8069-94882CDBA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1916831"/>
            <a:ext cx="4807446" cy="4260131"/>
          </a:xfrm>
        </p:spPr>
        <p:txBody>
          <a:bodyPr/>
          <a:lstStyle/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If </a:t>
            </a:r>
            <a:r>
              <a:rPr lang="en-US" sz="2400" dirty="0" smtClean="0">
                <a:latin typeface="Century Gothic" panose="020B0502020202020204" pitchFamily="34" charset="0"/>
              </a:rPr>
              <a:t>you think that </a:t>
            </a:r>
            <a:r>
              <a:rPr lang="en-US" sz="2400" dirty="0">
                <a:latin typeface="Century Gothic" panose="020B0502020202020204" pitchFamily="34" charset="0"/>
              </a:rPr>
              <a:t>your mail is being stolen, or a mail redirection application has been made in your </a:t>
            </a:r>
            <a:r>
              <a:rPr lang="en-US" sz="2400" dirty="0" smtClean="0">
                <a:latin typeface="Century Gothic" panose="020B0502020202020204" pitchFamily="34" charset="0"/>
              </a:rPr>
              <a:t>name.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C</a:t>
            </a:r>
            <a:r>
              <a:rPr lang="en-US" sz="2400" dirty="0" smtClean="0">
                <a:latin typeface="Century Gothic" panose="020B0502020202020204" pitchFamily="34" charset="0"/>
              </a:rPr>
              <a:t>ontact </a:t>
            </a:r>
            <a:r>
              <a:rPr lang="en-US" sz="2400" dirty="0">
                <a:latin typeface="Century Gothic" panose="020B0502020202020204" pitchFamily="34" charset="0"/>
              </a:rPr>
              <a:t>Royal Mail Customer Care on </a:t>
            </a: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08457 740 740 </a:t>
            </a:r>
            <a:r>
              <a:rPr lang="en-US" sz="2400" dirty="0">
                <a:latin typeface="Century Gothic" panose="020B0502020202020204" pitchFamily="34" charset="0"/>
              </a:rPr>
              <a:t>or via their website.</a:t>
            </a:r>
          </a:p>
          <a:p>
            <a:endParaRPr lang="en-GB" dirty="0"/>
          </a:p>
        </p:txBody>
      </p:sp>
      <p:pic>
        <p:nvPicPr>
          <p:cNvPr id="9218" name="Picture 2" descr="Envelope wr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06084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ost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84" y="3933056"/>
            <a:ext cx="1987664" cy="19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114"/>
            <a:ext cx="3081908" cy="338100"/>
          </a:xfrm>
          <a:prstGeom prst="rect">
            <a:avLst/>
          </a:prstGeom>
        </p:spPr>
      </p:pic>
      <p:pic>
        <p:nvPicPr>
          <p:cNvPr id="9" name="Picture 8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0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Any questions?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335338" cy="4351338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Century Gothic" panose="020B0502020202020204" pitchFamily="34" charset="0"/>
              </a:rPr>
              <a:t>We hope you have learnt lots about keep yourself safe online and watch the film together</a:t>
            </a:r>
          </a:p>
          <a:p>
            <a:pPr marL="0" indent="0"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 Keep talking about this and keep safe everyone.</a:t>
            </a:r>
          </a:p>
          <a:p>
            <a:pPr marL="0" indent="0"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Are there any questions that we can answer together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10242" name="Picture 2" descr="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114"/>
            <a:ext cx="3081908" cy="338100"/>
          </a:xfrm>
          <a:prstGeom prst="rect">
            <a:avLst/>
          </a:prstGeom>
        </p:spPr>
      </p:pic>
      <p:pic>
        <p:nvPicPr>
          <p:cNvPr id="7" name="Picture 6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1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19256" cy="2002234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What is Fraud?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700808"/>
            <a:ext cx="5266928" cy="4425361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Fraud is big and there are lots of different types. </a:t>
            </a:r>
            <a:r>
              <a:rPr lang="en-GB" sz="2400" dirty="0" smtClean="0">
                <a:latin typeface="Century Gothic" panose="020B0502020202020204" pitchFamily="34" charset="0"/>
              </a:rPr>
              <a:t>On the next slide there are </a:t>
            </a:r>
            <a:r>
              <a:rPr lang="en-GB" sz="2400" dirty="0">
                <a:latin typeface="Century Gothic" panose="020B0502020202020204" pitchFamily="34" charset="0"/>
              </a:rPr>
              <a:t>some words that might describe it.</a:t>
            </a:r>
          </a:p>
          <a:p>
            <a:endParaRPr lang="en-GB" sz="2400" dirty="0" smtClean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There are lots of them so what do we think they </a:t>
            </a:r>
            <a:r>
              <a:rPr lang="en-GB" sz="2400" dirty="0" smtClean="0">
                <a:latin typeface="Century Gothic" panose="020B0502020202020204" pitchFamily="34" charset="0"/>
              </a:rPr>
              <a:t>mean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2400" dirty="0" smtClean="0">
                <a:latin typeface="Century Gothic" panose="020B0502020202020204" pitchFamily="34" charset="0"/>
              </a:rPr>
              <a:t> Let’s take </a:t>
            </a:r>
            <a:r>
              <a:rPr lang="en-GB" sz="2400" dirty="0">
                <a:latin typeface="Century Gothic" panose="020B0502020202020204" pitchFamily="34" charset="0"/>
              </a:rPr>
              <a:t>a few minutes to </a:t>
            </a:r>
            <a:r>
              <a:rPr lang="en-GB" sz="2400" dirty="0" smtClean="0">
                <a:latin typeface="Century Gothic" panose="020B0502020202020204" pitchFamily="34" charset="0"/>
              </a:rPr>
              <a:t>think and talk </a:t>
            </a:r>
            <a:r>
              <a:rPr lang="en-GB" sz="2400" dirty="0">
                <a:latin typeface="Century Gothic" panose="020B0502020202020204" pitchFamily="34" charset="0"/>
              </a:rPr>
              <a:t>together about these words.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onfuse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4296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2"/>
            <a:ext cx="3081908" cy="338100"/>
          </a:xfrm>
          <a:prstGeom prst="rect">
            <a:avLst/>
          </a:prstGeom>
        </p:spPr>
      </p:pic>
      <p:pic>
        <p:nvPicPr>
          <p:cNvPr id="7" name="Picture 6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52320" y="6309320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16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B3ADBF-67FB-401D-ADA1-FD08381E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What is Fraud?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58B29A-2A29-402F-8DCF-4FDE4D300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826683"/>
            <a:ext cx="2890664" cy="387764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Fake 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sham 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phoney 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treachery 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dishonesty 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racket </a:t>
            </a:r>
            <a:endParaRPr lang="en-GB" sz="2400" dirty="0" smtClean="0">
              <a:latin typeface="Century Gothic" panose="020B0502020202020204" pitchFamily="34" charset="0"/>
            </a:endParaRPr>
          </a:p>
          <a:p>
            <a:endParaRPr lang="en-GB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2447393"/>
            <a:ext cx="4320480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scheme </a:t>
            </a:r>
            <a:endParaRPr lang="en-GB" sz="2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anose="020B0502020202020204" pitchFamily="34" charset="0"/>
              </a:rPr>
              <a:t>con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anose="020B0502020202020204" pitchFamily="34" charset="0"/>
              </a:rPr>
              <a:t>swindle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anose="020B0502020202020204" pitchFamily="34" charset="0"/>
              </a:rPr>
              <a:t>fiddle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d</a:t>
            </a:r>
            <a:r>
              <a:rPr lang="en-GB" sz="2400" dirty="0" smtClean="0">
                <a:latin typeface="Century Gothic" panose="020B0502020202020204" pitchFamily="34" charset="0"/>
              </a:rPr>
              <a:t>eception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anose="020B0502020202020204" pitchFamily="34" charset="0"/>
              </a:rPr>
              <a:t>cheat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Gothic" panose="020B0502020202020204" pitchFamily="34" charset="0"/>
              </a:rPr>
              <a:t>dodge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rip off </a:t>
            </a:r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Can you think of anymore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34076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T</a:t>
            </a:r>
            <a:r>
              <a:rPr lang="en-GB" sz="2400" dirty="0" smtClean="0">
                <a:latin typeface="Century Gothic" panose="020B0502020202020204" pitchFamily="34" charset="0"/>
              </a:rPr>
              <a:t>hese </a:t>
            </a:r>
            <a:r>
              <a:rPr lang="en-GB" sz="2400" dirty="0">
                <a:latin typeface="Century Gothic" panose="020B0502020202020204" pitchFamily="34" charset="0"/>
              </a:rPr>
              <a:t>are some of the descriptions of fraud we have </a:t>
            </a:r>
            <a:r>
              <a:rPr lang="en-GB" sz="2400" dirty="0" smtClean="0">
                <a:latin typeface="Century Gothic" panose="020B0502020202020204" pitchFamily="34" charset="0"/>
              </a:rPr>
              <a:t>found: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73" y="188640"/>
            <a:ext cx="3081908" cy="338100"/>
          </a:xfrm>
          <a:prstGeom prst="rect">
            <a:avLst/>
          </a:prstGeom>
        </p:spPr>
      </p:pic>
      <p:pic>
        <p:nvPicPr>
          <p:cNvPr id="9" name="Picture 8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37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90" y="412277"/>
            <a:ext cx="7886700" cy="102991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</a:rPr>
              <a:t>What fraud </a:t>
            </a:r>
            <a:r>
              <a:rPr lang="en-US" sz="3000" b="1" dirty="0" smtClean="0">
                <a:latin typeface="Century Gothic" panose="020B0502020202020204" pitchFamily="34" charset="0"/>
              </a:rPr>
              <a:t>means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645" y="1628800"/>
            <a:ext cx="5198945" cy="48794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Fraud </a:t>
            </a:r>
            <a:r>
              <a:rPr lang="en-GB" sz="2400" dirty="0">
                <a:latin typeface="Century Gothic" panose="020B0502020202020204" pitchFamily="34" charset="0"/>
              </a:rPr>
              <a:t>can be when someone steals your identity</a:t>
            </a:r>
            <a:r>
              <a:rPr lang="en-GB" sz="2400" dirty="0" smtClean="0">
                <a:latin typeface="Century Gothic" panose="020B0502020202020204" pitchFamily="34" charset="0"/>
              </a:rPr>
              <a:t>, that means pretends to be you. Lies about something and gets something from you by lying.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Identity c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ke News M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80" y="3789040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19" y="243227"/>
            <a:ext cx="3081908" cy="338100"/>
          </a:xfrm>
          <a:prstGeom prst="rect">
            <a:avLst/>
          </a:prstGeom>
        </p:spPr>
      </p:pic>
      <p:pic>
        <p:nvPicPr>
          <p:cNvPr id="10" name="Picture 9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48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What fraud means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People who commit fraud and fake websites </a:t>
            </a:r>
            <a:r>
              <a:rPr lang="en-GB" sz="2400" dirty="0">
                <a:latin typeface="Century Gothic" panose="020B0502020202020204" pitchFamily="34" charset="0"/>
              </a:rPr>
              <a:t>can be hard to spot, but </a:t>
            </a:r>
            <a:r>
              <a:rPr lang="en-GB" sz="2400" dirty="0" smtClean="0">
                <a:latin typeface="Century Gothic" panose="020B0502020202020204" pitchFamily="34" charset="0"/>
              </a:rPr>
              <a:t>keep </a:t>
            </a:r>
            <a:r>
              <a:rPr lang="en-GB" sz="2400" dirty="0">
                <a:latin typeface="Century Gothic" panose="020B0502020202020204" pitchFamily="34" charset="0"/>
              </a:rPr>
              <a:t>safe </a:t>
            </a:r>
            <a:r>
              <a:rPr lang="en-GB" sz="2400" dirty="0" smtClean="0">
                <a:latin typeface="Century Gothic" panose="020B0502020202020204" pitchFamily="34" charset="0"/>
              </a:rPr>
              <a:t> with a couple of simple rules, these are: 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entury Gothic" panose="020B0502020202020204" pitchFamily="34" charset="0"/>
              </a:rPr>
              <a:t>Don’t </a:t>
            </a:r>
            <a:r>
              <a:rPr lang="en-GB" sz="2400" dirty="0">
                <a:latin typeface="Century Gothic" panose="020B0502020202020204" pitchFamily="34" charset="0"/>
              </a:rPr>
              <a:t>trust anyone you haven’t met and l</a:t>
            </a:r>
            <a:r>
              <a:rPr lang="en-GB" sz="2400" dirty="0" smtClean="0">
                <a:latin typeface="Century Gothic" panose="020B0502020202020204" pitchFamily="34" charset="0"/>
              </a:rPr>
              <a:t>ook </a:t>
            </a:r>
            <a:r>
              <a:rPr lang="en-GB" sz="2400" dirty="0">
                <a:latin typeface="Century Gothic" panose="020B0502020202020204" pitchFamily="34" charset="0"/>
              </a:rPr>
              <a:t>for the padlock and https:// at the start of the website address. 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5" name="Picture 6" descr="Loc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114"/>
            <a:ext cx="3081908" cy="338100"/>
          </a:xfrm>
          <a:prstGeom prst="rect">
            <a:avLst/>
          </a:prstGeom>
        </p:spPr>
      </p:pic>
      <p:pic>
        <p:nvPicPr>
          <p:cNvPr id="8" name="Picture 7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42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2060848"/>
            <a:ext cx="4378052" cy="429900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If you don’t know about a website, you can do a search of the website with the word “review” or “</a:t>
            </a:r>
            <a:r>
              <a:rPr lang="en-GB" sz="2400" dirty="0" err="1">
                <a:latin typeface="Century Gothic" panose="020B0502020202020204" pitchFamily="34" charset="0"/>
              </a:rPr>
              <a:t>Trustpilot</a:t>
            </a:r>
            <a:r>
              <a:rPr lang="en-GB" sz="2400" dirty="0">
                <a:latin typeface="Century Gothic" panose="020B0502020202020204" pitchFamily="34" charset="0"/>
              </a:rPr>
              <a:t>” after it, to find out how secure it is. 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And </a:t>
            </a:r>
            <a:r>
              <a:rPr lang="en-GB" sz="2400" dirty="0">
                <a:latin typeface="Century Gothic" panose="020B0502020202020204" pitchFamily="34" charset="0"/>
              </a:rPr>
              <a:t>remember to use your web security and check for the padlock and https:// at the start of the address!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9979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What fraud means and how to spot it 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Can you trust Trustpilot? How to spot fake ultrasound reviews - Animal  Ultrasound Asso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546648" cy="10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ebsite L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64" y="3933056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4599"/>
            <a:ext cx="3081908" cy="338100"/>
          </a:xfrm>
          <a:prstGeom prst="rect">
            <a:avLst/>
          </a:prstGeom>
        </p:spPr>
      </p:pic>
      <p:pic>
        <p:nvPicPr>
          <p:cNvPr id="8" name="Picture 7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77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129"/>
            <a:ext cx="7975798" cy="1479695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Different type of fraud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844824"/>
            <a:ext cx="4911030" cy="410445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What are the different ways you can be scammed or have a fraud committed against you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Let’s think about this now.</a:t>
            </a:r>
          </a:p>
        </p:txBody>
      </p:sp>
      <p:pic>
        <p:nvPicPr>
          <p:cNvPr id="4098" name="Picture 2" descr="Social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1584176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ob Thin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25044"/>
            <a:ext cx="1980220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3606"/>
            <a:ext cx="3081908" cy="338100"/>
          </a:xfrm>
          <a:prstGeom prst="rect">
            <a:avLst/>
          </a:prstGeom>
        </p:spPr>
      </p:pic>
      <p:pic>
        <p:nvPicPr>
          <p:cNvPr id="8" name="Picture 7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37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204864"/>
            <a:ext cx="4688582" cy="4215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You might </a:t>
            </a:r>
            <a:r>
              <a:rPr lang="en-GB" sz="2400" dirty="0" smtClean="0">
                <a:latin typeface="Century Gothic" panose="020B0502020202020204" pitchFamily="34" charset="0"/>
              </a:rPr>
              <a:t>get </a:t>
            </a:r>
            <a:r>
              <a:rPr lang="en-GB" sz="2400" dirty="0">
                <a:latin typeface="Century Gothic" panose="020B0502020202020204" pitchFamily="34" charset="0"/>
              </a:rPr>
              <a:t>an email from an organisation or a person you haven’t heard of, or sometimes it might claim to be from an organisation you do know.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These can be very hard to spot. If you are not sure, ask a trusted friend to see what they think and check online to see if there is a recognised scam happening.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37A7B829-80E5-4A92-A843-83D6D26404F9}"/>
              </a:ext>
            </a:extLst>
          </p:cNvPr>
          <p:cNvSpPr txBox="1">
            <a:spLocks/>
          </p:cNvSpPr>
          <p:nvPr/>
        </p:nvSpPr>
        <p:spPr>
          <a:xfrm>
            <a:off x="1028599" y="412277"/>
            <a:ext cx="739973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entury Gothic" panose="020B0502020202020204" pitchFamily="34" charset="0"/>
              </a:rPr>
              <a:t>How to look out for scam emails, texts and phone calls</a:t>
            </a:r>
            <a:endParaRPr lang="en-GB" sz="3000" dirty="0"/>
          </a:p>
        </p:txBody>
      </p:sp>
      <p:pic>
        <p:nvPicPr>
          <p:cNvPr id="5122" name="Picture 2" descr="E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2" y="2411407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nfuse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72" y="2009251"/>
            <a:ext cx="1827076" cy="182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upporter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76" y="4005064"/>
            <a:ext cx="2277380" cy="22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09B72A5-397C-9E48-8B77-F3C1C779CC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3227"/>
            <a:ext cx="3081908" cy="338100"/>
          </a:xfrm>
          <a:prstGeom prst="rect">
            <a:avLst/>
          </a:prstGeom>
        </p:spPr>
      </p:pic>
      <p:pic>
        <p:nvPicPr>
          <p:cNvPr id="10" name="Picture 9" descr="https://cdn.shopify.com/s/files/1/0606/1553/products/Made-With-Photosymbols-2_large.png?v=156595997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7" b="35232"/>
          <a:stretch/>
        </p:blipFill>
        <p:spPr bwMode="auto">
          <a:xfrm>
            <a:off x="7429627" y="6321708"/>
            <a:ext cx="1597029" cy="4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193617" cy="5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25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1719</Words>
  <Application>Microsoft Office PowerPoint</Application>
  <PresentationFormat>On-screen Show (4:3)</PresentationFormat>
  <Paragraphs>134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1_Office Theme</vt:lpstr>
      <vt:lpstr>2_Office Theme</vt:lpstr>
      <vt:lpstr>What is fraud? </vt:lpstr>
      <vt:lpstr>What is fraud? </vt:lpstr>
      <vt:lpstr>What is Fraud?</vt:lpstr>
      <vt:lpstr>What is Fraud?</vt:lpstr>
      <vt:lpstr>What fraud means</vt:lpstr>
      <vt:lpstr>What fraud means</vt:lpstr>
      <vt:lpstr>What fraud means and how to spot it </vt:lpstr>
      <vt:lpstr>Different type of fraud</vt:lpstr>
      <vt:lpstr>PowerPoint Presentation</vt:lpstr>
      <vt:lpstr>PowerPoint Presentation</vt:lpstr>
      <vt:lpstr>PowerPoint Presentation</vt:lpstr>
      <vt:lpstr>Marshall’s story </vt:lpstr>
      <vt:lpstr>Jodie’s Story </vt:lpstr>
      <vt:lpstr>How to keep your personal information safe</vt:lpstr>
      <vt:lpstr>How to keep your personal information safe</vt:lpstr>
      <vt:lpstr> Remember, Scam messages can be very hard to spot</vt:lpstr>
      <vt:lpstr> Remember to update your software!</vt:lpstr>
      <vt:lpstr>Remember here are a few key steps you can take to prevent identity theft online</vt:lpstr>
      <vt:lpstr> If we buy something on the internet, how do we pay for it safely? </vt:lpstr>
      <vt:lpstr>Buying on the internet</vt:lpstr>
      <vt:lpstr>Buying on the internet</vt:lpstr>
      <vt:lpstr> Here is a useful checklist for stopping fraud</vt:lpstr>
      <vt:lpstr>Protective Registration Service</vt:lpstr>
      <vt:lpstr>What’s this mail?</vt:lpstr>
      <vt:lpstr>Where do you report suspicious mail?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</dc:creator>
  <cp:lastModifiedBy>user</cp:lastModifiedBy>
  <cp:revision>53</cp:revision>
  <dcterms:created xsi:type="dcterms:W3CDTF">2021-03-30T13:35:03Z</dcterms:created>
  <dcterms:modified xsi:type="dcterms:W3CDTF">2021-08-18T15:31:30Z</dcterms:modified>
</cp:coreProperties>
</file>